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92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79499" autoAdjust="0"/>
  </p:normalViewPr>
  <p:slideViewPr>
    <p:cSldViewPr snapToGrid="0">
      <p:cViewPr varScale="1">
        <p:scale>
          <a:sx n="82" d="100"/>
          <a:sy n="82" d="100"/>
        </p:scale>
        <p:origin x="87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45205-9BFE-4D23-9B8C-CC0514BD175E}" type="datetimeFigureOut">
              <a:rPr lang="en-GB" smtClean="0"/>
              <a:t>20/10/2016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A2DF6-EF36-454E-BFE1-34E918B767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580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</a:t>
            </a:r>
            <a:r>
              <a:rPr lang="en-GB" baseline="0" dirty="0"/>
              <a:t> the purposes of this Presentation it is the place that you work – IE your PowerShell CMD or ISE window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251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/>
              <a:t>The army</a:t>
            </a:r>
            <a:r>
              <a:rPr lang="en-GB" sz="1200" baseline="0" dirty="0"/>
              <a:t> have a ruder version!</a:t>
            </a:r>
          </a:p>
          <a:p>
            <a:endParaRPr lang="en-GB" sz="1200" dirty="0"/>
          </a:p>
          <a:p>
            <a:r>
              <a:rPr lang="en-GB" sz="1200" dirty="0"/>
              <a:t>Your PowerShell profile loads every time you open PowerShell or PowerShell ISE</a:t>
            </a:r>
          </a:p>
          <a:p>
            <a:endParaRPr lang="en-GB" sz="1200" dirty="0"/>
          </a:p>
          <a:p>
            <a:r>
              <a:rPr lang="en-GB" sz="1200" dirty="0"/>
              <a:t>Powershell.exe –</a:t>
            </a:r>
            <a:r>
              <a:rPr lang="en-GB" sz="1200" dirty="0" err="1"/>
              <a:t>noprofile</a:t>
            </a:r>
            <a:r>
              <a:rPr lang="en-GB" sz="1200" dirty="0"/>
              <a:t> to start without a profile.</a:t>
            </a:r>
          </a:p>
          <a:p>
            <a:endParaRPr lang="en-GB" sz="1200" dirty="0"/>
          </a:p>
          <a:p>
            <a:r>
              <a:rPr lang="en-GB" sz="1200" dirty="0"/>
              <a:t>Do this</a:t>
            </a:r>
            <a:r>
              <a:rPr lang="en-GB" sz="1200" baseline="0" dirty="0"/>
              <a:t> when you are developing and testing code</a:t>
            </a:r>
          </a:p>
          <a:p>
            <a:endParaRPr lang="en-GB" sz="1200" baseline="0" dirty="0"/>
          </a:p>
          <a:p>
            <a:r>
              <a:rPr lang="en-GB" sz="1200" baseline="0" dirty="0"/>
              <a:t>Use your profile to create the environment that you want to work in</a:t>
            </a:r>
          </a:p>
          <a:p>
            <a:endParaRPr lang="en-GB" sz="1200" baseline="0" dirty="0"/>
          </a:p>
          <a:p>
            <a:r>
              <a:rPr lang="en-GB" sz="1200" baseline="0" dirty="0"/>
              <a:t>It could be the colours as shown or functions or shortcuts – There are  a lot of options!</a:t>
            </a:r>
          </a:p>
          <a:p>
            <a:endParaRPr lang="en-GB" sz="1200" baseline="0" dirty="0"/>
          </a:p>
          <a:p>
            <a:r>
              <a:rPr lang="en-GB" sz="1200" baseline="0" dirty="0"/>
              <a:t>Use your profile delivered by GPO to create the environment you want your team to work in</a:t>
            </a:r>
          </a:p>
          <a:p>
            <a:endParaRPr lang="en-GB" sz="1200" baseline="0" dirty="0"/>
          </a:p>
          <a:p>
            <a:r>
              <a:rPr lang="en-GB" sz="1200" baseline="0" dirty="0"/>
              <a:t>There are many tools and add-ins you can use but make them work for you  like Brandon has done with </a:t>
            </a:r>
            <a:r>
              <a:rPr lang="en-GB" sz="1200" baseline="0" dirty="0" err="1"/>
              <a:t>ISESteroids</a:t>
            </a:r>
            <a:r>
              <a:rPr lang="en-GB" sz="1200" baseline="0" dirty="0"/>
              <a:t> here</a:t>
            </a:r>
          </a:p>
          <a:p>
            <a:endParaRPr lang="en-GB" sz="1200" baseline="0" dirty="0"/>
          </a:p>
          <a:p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91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6 Profiles as described above enabling you to control the environment in a various of manners</a:t>
            </a:r>
          </a:p>
          <a:p>
            <a:endParaRPr lang="en-GB" baseline="0" dirty="0"/>
          </a:p>
          <a:p>
            <a:r>
              <a:rPr lang="en-GB" baseline="0" dirty="0"/>
              <a:t>However in general and for this presentation we will only be focusing on two – The Current User Current Host for ISE and for the console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194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Come to the</a:t>
            </a:r>
            <a:r>
              <a:rPr lang="en-GB" baseline="0" dirty="0"/>
              <a:t> rest of todays sessions</a:t>
            </a:r>
          </a:p>
          <a:p>
            <a:r>
              <a:rPr lang="en-GB" baseline="0" dirty="0"/>
              <a:t>Use google, </a:t>
            </a:r>
            <a:r>
              <a:rPr lang="en-GB" baseline="0" dirty="0" err="1"/>
              <a:t>facebook</a:t>
            </a:r>
            <a:r>
              <a:rPr lang="en-GB" baseline="0" dirty="0"/>
              <a:t>, twitter, slack, PowerShell User Group (Manchester and London)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789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Virtual Chapter of Pass – Fast growing, great presenters, videos on </a:t>
            </a:r>
            <a:r>
              <a:rPr lang="en-GB" dirty="0" err="1"/>
              <a:t>Youtube</a:t>
            </a:r>
            <a:r>
              <a:rPr lang="en-GB" dirty="0"/>
              <a:t>, interacting</a:t>
            </a:r>
            <a:r>
              <a:rPr lang="en-GB" baseline="0" dirty="0"/>
              <a:t> with Microsoft via </a:t>
            </a:r>
            <a:r>
              <a:rPr lang="en-GB" baseline="0" dirty="0" err="1"/>
              <a:t>Trello,Slack</a:t>
            </a:r>
            <a:r>
              <a:rPr lang="en-GB" baseline="0" dirty="0"/>
              <a:t> and Connect to bring improvements to the sqlserver module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31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 </a:t>
            </a:r>
            <a:r>
              <a:rPr lang="en-GB"/>
              <a:t>A</a:t>
            </a:r>
            <a:r>
              <a:rPr lang="en-GB" baseline="0"/>
              <a:t> Question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004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9.jp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0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-1" y="0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3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65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b="21409"/>
          <a:stretch/>
        </p:blipFill>
        <p:spPr>
          <a:xfrm>
            <a:off x="0" y="0"/>
            <a:ext cx="12194384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61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6998"/>
          <a:stretch/>
        </p:blipFill>
        <p:spPr>
          <a:xfrm>
            <a:off x="1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8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479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/>
        <p:txBody>
          <a:bodyPr/>
          <a:lstStyle>
            <a:lvl1pPr marL="0" indent="0">
              <a:buFontTx/>
              <a:buNone/>
              <a:defRPr>
                <a:latin typeface="Consolas" panose="020B0609020204030204" pitchFamily="49" charset="0"/>
              </a:defRPr>
            </a:lvl1pPr>
            <a:lvl2pPr marL="457200" indent="0">
              <a:buFontTx/>
              <a:buNone/>
              <a:defRPr>
                <a:latin typeface="Consolas" panose="020B0609020204030204" pitchFamily="49" charset="0"/>
              </a:defRPr>
            </a:lvl2pPr>
            <a:lvl3pPr marL="914400" indent="0">
              <a:buFontTx/>
              <a:buNone/>
              <a:defRPr>
                <a:latin typeface="Consolas" panose="020B0609020204030204" pitchFamily="49" charset="0"/>
              </a:defRPr>
            </a:lvl3pPr>
            <a:lvl4pPr marL="1371600" indent="0">
              <a:buFontTx/>
              <a:buNone/>
              <a:defRPr>
                <a:latin typeface="Consolas" panose="020B0609020204030204" pitchFamily="49" charset="0"/>
              </a:defRPr>
            </a:lvl4pPr>
            <a:lvl5pPr marL="1828800" indent="0">
              <a:buFontTx/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	here is my code </a:t>
            </a:r>
          </a:p>
          <a:p>
            <a:pPr lvl="0"/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95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88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0" name="Picture 9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537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6" name="Picture 5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65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5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r="1120" b="11807"/>
          <a:stretch/>
        </p:blipFill>
        <p:spPr>
          <a:xfrm>
            <a:off x="-1" y="1"/>
            <a:ext cx="12192001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81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55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88600" y="6053596"/>
            <a:ext cx="2500419" cy="461665"/>
            <a:chOff x="1088600" y="6053596"/>
            <a:chExt cx="2500419" cy="461665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5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129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9358" y="6153681"/>
            <a:ext cx="1503542" cy="320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754" y="5858320"/>
            <a:ext cx="1262318" cy="785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36" y="5731933"/>
            <a:ext cx="1126067" cy="112606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1" name="Picture 10" descr="Picture1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6699" y="597334"/>
            <a:ext cx="107478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  <a:b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your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	Tweets (preferably with Pictures) win Prizes!!!!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52" y="6038706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7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9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9" b="19676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76"/>
          <a:stretch/>
        </p:blipFill>
        <p:spPr>
          <a:xfrm>
            <a:off x="-1" y="-1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" r="319" b="24661"/>
          <a:stretch/>
        </p:blipFill>
        <p:spPr>
          <a:xfrm>
            <a:off x="1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3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6783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0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80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8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11568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560" y="1825625"/>
            <a:ext cx="11568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94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50" r:id="rId14"/>
    <p:sldLayoutId id="2147483675" r:id="rId15"/>
    <p:sldLayoutId id="2147483652" r:id="rId16"/>
    <p:sldLayoutId id="2147483653" r:id="rId17"/>
    <p:sldLayoutId id="2147483654" r:id="rId18"/>
    <p:sldLayoutId id="2147483656" r:id="rId19"/>
    <p:sldLayoutId id="2147483655" r:id="rId20"/>
    <p:sldLayoutId id="2147483674" r:id="rId21"/>
    <p:sldLayoutId id="2147483673" r:id="rId22"/>
    <p:sldLayoutId id="214748367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dbareports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rriam-webster.com/dictionary/hau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://www.merriam-webster.com/dictionary/purlieu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hyperlink" Target="http://brandonpadgett.com/powershell/isesteroids-theming/" TargetMode="External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8125" y="951345"/>
            <a:ext cx="4635694" cy="2669309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The 6 P’s</a:t>
            </a:r>
            <a:b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Powershell Profile </a:t>
            </a:r>
            <a:b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Prepares Perfect </a:t>
            </a:r>
            <a:b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Production Purlieu</a:t>
            </a:r>
            <a:endParaRPr lang="en-GB" sz="4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98125" y="2667485"/>
            <a:ext cx="11401712" cy="2756564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GB" dirty="0"/>
              <a:t>Rob Sewell</a:t>
            </a:r>
          </a:p>
          <a:p>
            <a:pPr algn="r"/>
            <a:r>
              <a:rPr lang="en-GB" dirty="0"/>
              <a:t>@</a:t>
            </a:r>
            <a:r>
              <a:rPr lang="en-GB" dirty="0" err="1"/>
              <a:t>sqldbawithbeard</a:t>
            </a:r>
            <a:endParaRPr lang="en-GB" dirty="0"/>
          </a:p>
          <a:p>
            <a:pPr algn="r"/>
            <a:r>
              <a:rPr lang="en-GB" dirty="0"/>
              <a:t>http://sqldbawithAbeard.com</a:t>
            </a:r>
          </a:p>
          <a:p>
            <a:pPr algn="r"/>
            <a:r>
              <a:rPr lang="en-GB" dirty="0"/>
              <a:t>#</a:t>
            </a:r>
            <a:r>
              <a:rPr lang="en-GB" dirty="0" err="1"/>
              <a:t>psconfasia</a:t>
            </a:r>
            <a:endParaRPr lang="en-GB" dirty="0"/>
          </a:p>
          <a:p>
            <a:r>
              <a:rPr lang="en-GB" dirty="0"/>
              <a:t>Slides and Demos available at https://github.com/SQLDBAWithABeard/Presentations/ </a:t>
            </a:r>
          </a:p>
          <a:p>
            <a:r>
              <a:rPr lang="en-GB" dirty="0"/>
              <a:t>Powershell Profile Prepares Perfect Production Purlieu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181" y="1173019"/>
            <a:ext cx="1155470" cy="190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8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011464" y="1006475"/>
            <a:ext cx="9817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>
                <a:solidFill>
                  <a:schemeClr val="bg1"/>
                </a:solidFill>
              </a:rPr>
              <a:t>Thank You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26250" y="4559300"/>
            <a:ext cx="450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http://sqldbawithabeard.com</a:t>
            </a:r>
          </a:p>
          <a:p>
            <a:r>
              <a:rPr lang="en-GB" dirty="0">
                <a:solidFill>
                  <a:schemeClr val="bg1"/>
                </a:solidFill>
              </a:rPr>
              <a:t>https://uk.linkedin.com/in/robsewellsqldba </a:t>
            </a:r>
          </a:p>
          <a:p>
            <a:r>
              <a:rPr lang="en-GB" dirty="0">
                <a:solidFill>
                  <a:schemeClr val="bg1"/>
                </a:solidFill>
              </a:rPr>
              <a:t>mrrobsewell@outlook.com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681" y="1530350"/>
            <a:ext cx="755333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3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39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8975" y="1120180"/>
            <a:ext cx="110363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Name : Rob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Occupation : DBA, 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Automator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Do-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er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Interests : PowerShell, Automation And SQL (PaaS 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geddit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?)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Website : sqldbawith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A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beard.com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 : @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sqldbawithbeard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Interesting Fact : Has a Beard. (Still) Plays Cricket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Speaker : SQL Saturdays, SQL Relay, PowerShell Conference EU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Community : SQL South West , SQL Saturday Exeter , PowerShell Virtual Chapter, Organiser for PowerShell Conference EU 2017, Officer, Lead for 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dbareports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contributor to 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dbatools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50" y="196850"/>
            <a:ext cx="1176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Speaker Questionnaire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513" y="4536500"/>
            <a:ext cx="2973055" cy="2147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099" y="4059894"/>
            <a:ext cx="2205644" cy="22056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95690" y="6037860"/>
            <a:ext cx="3029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hlinkClick r:id="rId4"/>
              </a:rPr>
              <a:t>https://dbareports.io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psdbareports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45843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8064" y="1284731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>
                <a:latin typeface="+mj-lt"/>
                <a:ea typeface="+mj-ea"/>
                <a:cs typeface="+mj-cs"/>
              </a:rPr>
              <a:t>So What’s A Purlieu?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88064" y="2853879"/>
            <a:ext cx="9637776" cy="2714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Definition of </a:t>
            </a:r>
            <a:r>
              <a:rPr lang="en-US" sz="2000" b="1" i="1"/>
              <a:t>purlieu</a:t>
            </a:r>
            <a:r>
              <a:rPr lang="en-US" sz="2000" b="1"/>
              <a:t>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/>
              <a:t>an outlying or adjacent district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/>
              <a:t>a frequently visited place :  </a:t>
            </a:r>
            <a:r>
              <a:rPr lang="en-US" sz="2000">
                <a:hlinkClick r:id="rId3"/>
              </a:rPr>
              <a:t>haunt</a:t>
            </a:r>
            <a:endParaRPr lang="en-US" sz="200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hlinkClick r:id="rId4"/>
              </a:rPr>
              <a:t>http://www.merriam-webster.com/dictionary/purlieu</a:t>
            </a:r>
            <a:r>
              <a:rPr lang="en-US" sz="2000"/>
              <a:t>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47049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5968" y="279451"/>
            <a:ext cx="6778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Proper Preparation Prevents Pretty Poor Performance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50536" y="5714611"/>
            <a:ext cx="49712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Images from </a:t>
            </a:r>
            <a:r>
              <a:rPr lang="en-GB" sz="800" dirty="0">
                <a:hlinkClick r:id="rId3"/>
              </a:rPr>
              <a:t>http://brandonpadgett.com/powershell/isesteroids-theming/</a:t>
            </a:r>
            <a:r>
              <a:rPr lang="en-GB" sz="8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748" y="1865858"/>
            <a:ext cx="4266879" cy="6899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272" y="3352160"/>
            <a:ext cx="3465997" cy="362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62" y="3714385"/>
            <a:ext cx="3068259" cy="781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728" y="3399216"/>
            <a:ext cx="1333899" cy="2277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1" y="1870296"/>
            <a:ext cx="3724125" cy="7489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68" y="2630296"/>
            <a:ext cx="3928260" cy="24551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111" y="5085458"/>
            <a:ext cx="1600410" cy="587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461" y="3351580"/>
            <a:ext cx="1553811" cy="23209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658" y="2555765"/>
            <a:ext cx="5061013" cy="7953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44" y="2553919"/>
            <a:ext cx="1965383" cy="16887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782" y="2210812"/>
            <a:ext cx="866436" cy="4710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444" y="3720790"/>
            <a:ext cx="1271339" cy="3267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272" y="3708704"/>
            <a:ext cx="1256172" cy="19637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346" y="4495655"/>
            <a:ext cx="3764300" cy="4616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55" y="2214079"/>
            <a:ext cx="2086727" cy="4665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68" y="5085458"/>
            <a:ext cx="2649215" cy="5870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196" y="1866162"/>
            <a:ext cx="2935925" cy="3479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023" y="4698267"/>
            <a:ext cx="4158865" cy="97421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253453" y="5679986"/>
            <a:ext cx="3697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The </a:t>
            </a:r>
            <a:r>
              <a:rPr lang="en-GB" sz="6000" b="1">
                <a:solidFill>
                  <a:schemeClr val="bg1"/>
                </a:solidFill>
              </a:rPr>
              <a:t>6 P’s</a:t>
            </a:r>
            <a:endParaRPr lang="en-GB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530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130628"/>
            <a:ext cx="8115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But there are 6 Profiles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6815" y="1414732"/>
            <a:ext cx="119504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Current User, Current Host – console 	$Home\Documents\</a:t>
            </a:r>
            <a:r>
              <a:rPr lang="en-GB" dirty="0" err="1">
                <a:solidFill>
                  <a:schemeClr val="bg1"/>
                </a:solidFill>
                <a:effectLst/>
              </a:rPr>
              <a:t>WindowsPowerShell</a:t>
            </a:r>
            <a:r>
              <a:rPr lang="en-GB" dirty="0">
                <a:solidFill>
                  <a:schemeClr val="bg1"/>
                </a:solidFill>
                <a:effectLst/>
              </a:rPr>
              <a:t>\Microsoft.PowerShell_profile.ps1 </a:t>
            </a:r>
          </a:p>
          <a:p>
            <a:r>
              <a:rPr lang="en-GB" dirty="0">
                <a:solidFill>
                  <a:schemeClr val="bg1"/>
                </a:solidFill>
              </a:rPr>
              <a:t>Current User, All Hosts  		$Home\Documents\Profile.ps1</a:t>
            </a:r>
          </a:p>
          <a:p>
            <a:r>
              <a:rPr lang="en-GB" dirty="0">
                <a:solidFill>
                  <a:schemeClr val="bg1"/>
                </a:solidFill>
              </a:rPr>
              <a:t>All Users, Current Host – console   	$</a:t>
            </a:r>
            <a:r>
              <a:rPr lang="en-GB" dirty="0" err="1">
                <a:solidFill>
                  <a:schemeClr val="bg1"/>
                </a:solidFill>
              </a:rPr>
              <a:t>PsHome</a:t>
            </a:r>
            <a:r>
              <a:rPr lang="en-GB" dirty="0">
                <a:solidFill>
                  <a:schemeClr val="bg1"/>
                </a:solidFill>
              </a:rPr>
              <a:t>\Microsoft.PowerShell_profile.ps1</a:t>
            </a:r>
          </a:p>
          <a:p>
            <a:r>
              <a:rPr lang="en-GB" dirty="0">
                <a:solidFill>
                  <a:schemeClr val="bg1"/>
                </a:solidFill>
              </a:rPr>
              <a:t>All Users, All Hosts     		$</a:t>
            </a:r>
            <a:r>
              <a:rPr lang="en-GB" dirty="0" err="1">
                <a:solidFill>
                  <a:schemeClr val="bg1"/>
                </a:solidFill>
              </a:rPr>
              <a:t>PsHome</a:t>
            </a:r>
            <a:r>
              <a:rPr lang="en-GB" dirty="0">
                <a:solidFill>
                  <a:schemeClr val="bg1"/>
                </a:solidFill>
              </a:rPr>
              <a:t>\Profile.ps1</a:t>
            </a:r>
          </a:p>
          <a:p>
            <a:r>
              <a:rPr lang="en-GB" dirty="0">
                <a:solidFill>
                  <a:schemeClr val="bg1"/>
                </a:solidFill>
              </a:rPr>
              <a:t>Current user, Current Host – ISE 	$Home\Documents\</a:t>
            </a:r>
            <a:r>
              <a:rPr lang="en-GB" dirty="0" err="1">
                <a:solidFill>
                  <a:schemeClr val="bg1"/>
                </a:solidFill>
              </a:rPr>
              <a:t>WindowsPowerShell</a:t>
            </a:r>
            <a:r>
              <a:rPr lang="en-GB" dirty="0">
                <a:solidFill>
                  <a:schemeClr val="bg1"/>
                </a:solidFill>
              </a:rPr>
              <a:t>\Microsoft.PowerShellISE_profile.ps1</a:t>
            </a:r>
          </a:p>
          <a:p>
            <a:r>
              <a:rPr lang="en-GB" dirty="0">
                <a:solidFill>
                  <a:schemeClr val="bg1"/>
                </a:solidFill>
              </a:rPr>
              <a:t>All users, Current Host – ISE  	$</a:t>
            </a:r>
            <a:r>
              <a:rPr lang="en-GB" dirty="0" err="1">
                <a:solidFill>
                  <a:schemeClr val="bg1"/>
                </a:solidFill>
              </a:rPr>
              <a:t>PsHome</a:t>
            </a:r>
            <a:r>
              <a:rPr lang="en-GB" dirty="0">
                <a:solidFill>
                  <a:schemeClr val="bg1"/>
                </a:solidFill>
              </a:rPr>
              <a:t>\Microsoft.PowerShellISE_profile.ps1</a:t>
            </a:r>
          </a:p>
          <a:p>
            <a:r>
              <a:rPr lang="en-GB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467" y="3709358"/>
            <a:ext cx="11059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$Home\Documents\</a:t>
            </a:r>
            <a:r>
              <a:rPr lang="en-GB" sz="4800" dirty="0" err="1">
                <a:solidFill>
                  <a:schemeClr val="bg1"/>
                </a:solidFill>
              </a:rPr>
              <a:t>WindowsPowerShell</a:t>
            </a:r>
            <a:r>
              <a:rPr lang="en-GB" sz="4800" dirty="0">
                <a:solidFill>
                  <a:schemeClr val="bg1"/>
                </a:solidFill>
              </a:rPr>
              <a:t>\Microsoft.PowerShellISE_profile.ps1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58697" y="5632005"/>
            <a:ext cx="91381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Want to know why it is there? Go and look at the code in GitHub or ask the team here </a:t>
            </a: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https://github.com/PowerShell/PowerShell/blob/309bf603f9aff9009dce7e725d42b2d4f99f58c9/src/powershell-native/nativemsh/pwrshexe/MainEntry.cpp</a:t>
            </a:r>
          </a:p>
        </p:txBody>
      </p:sp>
    </p:spTree>
    <p:extLst>
      <p:ext uri="{BB962C8B-B14F-4D97-AF65-F5344CB8AC3E}">
        <p14:creationId xmlns:p14="http://schemas.microsoft.com/office/powerpoint/2010/main" val="330267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514" y="0"/>
            <a:ext cx="3861486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737" y="1369983"/>
            <a:ext cx="77276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solidFill>
                  <a:schemeClr val="bg1"/>
                </a:solidFill>
              </a:rPr>
              <a:t>MUST BE TIME </a:t>
            </a:r>
          </a:p>
          <a:p>
            <a:pPr algn="ctr"/>
            <a:r>
              <a:rPr lang="en-GB" sz="8800" dirty="0">
                <a:solidFill>
                  <a:schemeClr val="bg1"/>
                </a:solidFill>
              </a:rPr>
              <a:t>FOR A DEMO</a:t>
            </a:r>
          </a:p>
        </p:txBody>
      </p:sp>
    </p:spTree>
    <p:extLst>
      <p:ext uri="{BB962C8B-B14F-4D97-AF65-F5344CB8AC3E}">
        <p14:creationId xmlns:p14="http://schemas.microsoft.com/office/powerpoint/2010/main" val="2123331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595" y="1409529"/>
            <a:ext cx="738037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</a:rPr>
              <a:t>You Want to Learn More?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algn="ctr"/>
            <a:r>
              <a:rPr lang="en-GB" dirty="0">
                <a:solidFill>
                  <a:schemeClr val="bg1"/>
                </a:solidFill>
              </a:rPr>
              <a:t>Obviously the rest of the sessions here at #</a:t>
            </a:r>
            <a:r>
              <a:rPr lang="en-GB" dirty="0" err="1">
                <a:solidFill>
                  <a:schemeClr val="bg1"/>
                </a:solidFill>
              </a:rPr>
              <a:t>PSConfAsia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54387" y="594310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328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2800710" y="347878"/>
            <a:ext cx="6291531" cy="1633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3000"/>
              </a:lnSpc>
            </a:pPr>
            <a:r>
              <a:rPr lang="en-US" sz="4400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PowerShell VC of PASS</a:t>
            </a:r>
            <a:endParaRPr lang="en-US" sz="44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400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r>
              <a:rPr lang="en-US" sz="2400" b="1" kern="1400" dirty="0">
                <a:solidFill>
                  <a:srgbClr val="3399FF"/>
                </a:solidFill>
                <a:latin typeface="Segoe UI" panose="020B0502040204020203" pitchFamily="34" charset="0"/>
              </a:rPr>
              <a:t>PowerShell for SQL Server</a:t>
            </a:r>
            <a:endParaRPr lang="en-US" sz="2400" b="1" kern="1400" dirty="0">
              <a:solidFill>
                <a:srgbClr val="3399FF"/>
              </a:solidFill>
              <a:latin typeface="Palatino Linotype" panose="02040502050505030304" pitchFamily="18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sz="400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pPr>
              <a:lnSpc>
                <a:spcPct val="119000"/>
              </a:lnSpc>
              <a:spcAft>
                <a:spcPts val="600"/>
              </a:spcAft>
            </a:pPr>
            <a:endParaRPr lang="en-US" sz="11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062" name="Picture 38" descr="sqlps-icon-new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058838" cy="195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9675629" y="4555592"/>
            <a:ext cx="2402958" cy="2466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en-US" sz="2400" b="1" dirty="0"/>
              <a:t>Join the Conversation</a:t>
            </a:r>
          </a:p>
          <a:p>
            <a:endParaRPr lang="en-US" sz="2400" dirty="0"/>
          </a:p>
          <a:p>
            <a:r>
              <a:rPr lang="en-US" dirty="0"/>
              <a:t> </a:t>
            </a:r>
            <a: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  <a:t>@</a:t>
            </a:r>
            <a:r>
              <a:rPr lang="en-US" kern="1400" dirty="0" err="1">
                <a:solidFill>
                  <a:srgbClr val="000000"/>
                </a:solidFill>
                <a:latin typeface="Segoe UI" panose="020B0502040204020203" pitchFamily="34" charset="0"/>
              </a:rPr>
              <a:t>SQLPowerShell</a:t>
            </a:r>
            <a:endParaRPr lang="en-US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  <a:t> Trello: sqlps.io/</a:t>
            </a:r>
            <a:r>
              <a:rPr lang="en-US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vote</a:t>
            </a:r>
            <a:b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  <a:t> Slack: sqlps.io/</a:t>
            </a:r>
            <a:r>
              <a:rPr lang="en-US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slack</a:t>
            </a:r>
            <a:b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US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5762" y="2773959"/>
            <a:ext cx="3290018" cy="2528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3000"/>
              </a:lnSpc>
            </a:pPr>
            <a:r>
              <a:rPr lang="en-GB" sz="2400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On YouTube  </a:t>
            </a:r>
          </a:p>
          <a:p>
            <a:pPr>
              <a:lnSpc>
                <a:spcPct val="113000"/>
              </a:lnSpc>
            </a:pP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sqlps.io/video</a:t>
            </a:r>
            <a:b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 marL="228600" indent="-228600">
              <a:lnSpc>
                <a:spcPct val="115000"/>
              </a:lnSpc>
            </a:pPr>
            <a:r>
              <a:rPr lang="en-GB" sz="1600" kern="1400" dirty="0">
                <a:solidFill>
                  <a:srgbClr val="000000"/>
                </a:solidFill>
                <a:latin typeface="Symbol" panose="05050102010706020507" pitchFamily="18" charset="2"/>
              </a:rPr>
              <a:t>·</a:t>
            </a:r>
            <a:r>
              <a:rPr lang="en-GB" sz="1600" kern="1400" dirty="0">
                <a:solidFill>
                  <a:srgbClr val="000000"/>
                </a:solidFill>
                <a:latin typeface="Agency FB" panose="020B0503020202020204" pitchFamily="34" charset="0"/>
              </a:rPr>
              <a:t> </a:t>
            </a: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21 Videos already posted</a:t>
            </a: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 marL="228600" indent="-228600">
              <a:lnSpc>
                <a:spcPct val="115000"/>
              </a:lnSpc>
            </a:pPr>
            <a:r>
              <a:rPr lang="en-GB" sz="1600" kern="1400" dirty="0">
                <a:solidFill>
                  <a:srgbClr val="000000"/>
                </a:solidFill>
                <a:latin typeface="Symbol" panose="05050102010706020507" pitchFamily="18" charset="2"/>
              </a:rPr>
              <a:t>·</a:t>
            </a:r>
            <a:r>
              <a:rPr lang="en-GB" sz="1600" kern="1400" dirty="0">
                <a:solidFill>
                  <a:srgbClr val="000000"/>
                </a:solidFill>
                <a:latin typeface="Agency FB" panose="020B0503020202020204" pitchFamily="34" charset="0"/>
              </a:rPr>
              <a:t> </a:t>
            </a: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New Videos posted every month</a:t>
            </a: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 marL="228600" indent="-228600">
              <a:lnSpc>
                <a:spcPct val="115000"/>
              </a:lnSpc>
            </a:pPr>
            <a:r>
              <a:rPr lang="en-GB" sz="1600" kern="1400" dirty="0">
                <a:solidFill>
                  <a:srgbClr val="000000"/>
                </a:solidFill>
                <a:latin typeface="Symbol" panose="05050102010706020507" pitchFamily="18" charset="2"/>
              </a:rPr>
              <a:t>·</a:t>
            </a:r>
            <a:r>
              <a:rPr lang="en-GB" sz="1600" kern="1400" dirty="0">
                <a:solidFill>
                  <a:srgbClr val="000000"/>
                </a:solidFill>
                <a:latin typeface="Agency FB" panose="020B0503020202020204" pitchFamily="34" charset="0"/>
              </a:rPr>
              <a:t> </a:t>
            </a: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Subscribe to be notified when we post new videos</a:t>
            </a: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898475" y="2020244"/>
            <a:ext cx="6096000" cy="213988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Need to catch up on the changes to </a:t>
            </a:r>
            <a:br>
              <a:rPr lang="en-GB" b="1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en-GB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SQL PowerShell in 2016?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b="1" kern="1400" dirty="0">
                <a:solidFill>
                  <a:srgbClr val="3399FF"/>
                </a:solidFill>
                <a:latin typeface="Segoe UI" panose="020B0502040204020203" pitchFamily="34" charset="0"/>
              </a:rPr>
              <a:t>Recording of July 2016 VC Meeting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1600" i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Presented by: The PowerShell VC Team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1400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http://sqlps.io/july2016video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1100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endParaRPr lang="en-GB" sz="11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079" name="Picture 55" descr="PoShVC_JulyMeet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107" y="4038151"/>
            <a:ext cx="1361598" cy="1361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55" name="Rectangle 54"/>
          <p:cNvSpPr/>
          <p:nvPr/>
        </p:nvSpPr>
        <p:spPr>
          <a:xfrm>
            <a:off x="3502324" y="6216553"/>
            <a:ext cx="2455672" cy="421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kern="1400" dirty="0">
                <a:solidFill>
                  <a:srgbClr val="595959"/>
                </a:solidFill>
                <a:latin typeface="Calibri" panose="020F0502020204030204" pitchFamily="34" charset="0"/>
              </a:rPr>
              <a:t>PowerShell.SQLPASS.org</a:t>
            </a:r>
            <a:endParaRPr lang="en-US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170779" y="6216553"/>
            <a:ext cx="2647135" cy="421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kern="1400" dirty="0">
                <a:solidFill>
                  <a:srgbClr val="595959"/>
                </a:solidFill>
                <a:latin typeface="Segoe UI" panose="020B0502040204020203" pitchFamily="34" charset="0"/>
              </a:rPr>
              <a:t>PowerShell@sqlpass.org</a:t>
            </a:r>
            <a:endParaRPr lang="en-US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683651" y="3776526"/>
            <a:ext cx="3134263" cy="2440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2400" b="1" kern="1400" dirty="0">
                <a:solidFill>
                  <a:srgbClr val="3399FF"/>
                </a:solidFill>
                <a:latin typeface="Segoe UI" panose="020B0502040204020203" pitchFamily="34" charset="0"/>
              </a:rPr>
              <a:t>Wed, Nov 16</a:t>
            </a: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20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Automate Operational Readiness and Validation Testing of SQL Server with PowerShell and Pester</a:t>
            </a:r>
            <a:br>
              <a:rPr lang="en-GB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en-GB" sz="2000" i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Mike Robbins</a:t>
            </a:r>
            <a:endParaRPr lang="en-GB" sz="14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15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8" y="364230"/>
            <a:ext cx="5491562" cy="47776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67770" y="4151534"/>
            <a:ext cx="3476625" cy="1270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6208" y="5141888"/>
            <a:ext cx="3786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chemeClr val="bg1"/>
                </a:solidFill>
              </a:rPr>
              <a:t>http://www.menshairforum.com/talk/Thread-Beard-Facts-and-Beards-Meme-Facial-Hair-Manly-Knowledge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82962" y="5952626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297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502</Words>
  <Application>Microsoft Office PowerPoint</Application>
  <PresentationFormat>Widescreen</PresentationFormat>
  <Paragraphs>103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Agency FB</vt:lpstr>
      <vt:lpstr>Arial</vt:lpstr>
      <vt:lpstr>Calibri</vt:lpstr>
      <vt:lpstr>Consolas</vt:lpstr>
      <vt:lpstr>Kailasa</vt:lpstr>
      <vt:lpstr>Palatino Linotype</vt:lpstr>
      <vt:lpstr>Segoe UI</vt:lpstr>
      <vt:lpstr>Segoe UI Light</vt:lpstr>
      <vt:lpstr>Symbol</vt:lpstr>
      <vt:lpstr>Wingdings</vt:lpstr>
      <vt:lpstr>Office Theme</vt:lpstr>
      <vt:lpstr>The 6 P’s Powershell Profile  Prepares Perfect  Production Purlieu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Preston</dc:creator>
  <cp:lastModifiedBy>Rob Sewell</cp:lastModifiedBy>
  <cp:revision>45</cp:revision>
  <dcterms:created xsi:type="dcterms:W3CDTF">2016-09-20T12:20:52Z</dcterms:created>
  <dcterms:modified xsi:type="dcterms:W3CDTF">2016-10-20T07:11:26Z</dcterms:modified>
</cp:coreProperties>
</file>